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0" r:id="rId2"/>
    <p:sldId id="288" r:id="rId3"/>
    <p:sldId id="327" r:id="rId4"/>
    <p:sldId id="328" r:id="rId5"/>
    <p:sldId id="329" r:id="rId6"/>
    <p:sldId id="351" r:id="rId7"/>
    <p:sldId id="352" r:id="rId8"/>
    <p:sldId id="353" r:id="rId9"/>
    <p:sldId id="355" r:id="rId10"/>
    <p:sldId id="382" r:id="rId11"/>
    <p:sldId id="354" r:id="rId12"/>
    <p:sldId id="380" r:id="rId13"/>
    <p:sldId id="381" r:id="rId14"/>
    <p:sldId id="384" r:id="rId15"/>
    <p:sldId id="319" r:id="rId16"/>
    <p:sldId id="404" r:id="rId17"/>
    <p:sldId id="406" r:id="rId18"/>
    <p:sldId id="407" r:id="rId19"/>
    <p:sldId id="410" r:id="rId20"/>
    <p:sldId id="408" r:id="rId21"/>
    <p:sldId id="414" r:id="rId22"/>
    <p:sldId id="415" r:id="rId23"/>
    <p:sldId id="412" r:id="rId24"/>
    <p:sldId id="413" r:id="rId25"/>
    <p:sldId id="416" r:id="rId26"/>
    <p:sldId id="403" r:id="rId27"/>
    <p:sldId id="356" r:id="rId28"/>
    <p:sldId id="311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86" r:id="rId38"/>
    <p:sldId id="365" r:id="rId39"/>
    <p:sldId id="367" r:id="rId40"/>
    <p:sldId id="378" r:id="rId41"/>
    <p:sldId id="376" r:id="rId42"/>
    <p:sldId id="379" r:id="rId43"/>
    <p:sldId id="366" r:id="rId44"/>
    <p:sldId id="385" r:id="rId45"/>
    <p:sldId id="348" r:id="rId46"/>
    <p:sldId id="349" r:id="rId47"/>
    <p:sldId id="387" r:id="rId48"/>
    <p:sldId id="388" r:id="rId49"/>
    <p:sldId id="390" r:id="rId50"/>
    <p:sldId id="391" r:id="rId51"/>
    <p:sldId id="394" r:id="rId52"/>
    <p:sldId id="393" r:id="rId53"/>
    <p:sldId id="392" r:id="rId54"/>
    <p:sldId id="395" r:id="rId55"/>
    <p:sldId id="313" r:id="rId56"/>
    <p:sldId id="396" r:id="rId57"/>
    <p:sldId id="397" r:id="rId58"/>
    <p:sldId id="314" r:id="rId59"/>
    <p:sldId id="322" r:id="rId60"/>
    <p:sldId id="317" r:id="rId61"/>
    <p:sldId id="398" r:id="rId62"/>
    <p:sldId id="323" r:id="rId63"/>
    <p:sldId id="399" r:id="rId64"/>
    <p:sldId id="400" r:id="rId65"/>
    <p:sldId id="303" r:id="rId66"/>
    <p:sldId id="324" r:id="rId67"/>
    <p:sldId id="401" r:id="rId68"/>
    <p:sldId id="325" r:id="rId69"/>
    <p:sldId id="402" r:id="rId70"/>
    <p:sldId id="30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27"/>
            <p14:sldId id="328"/>
            <p14:sldId id="329"/>
            <p14:sldId id="351"/>
            <p14:sldId id="352"/>
            <p14:sldId id="353"/>
            <p14:sldId id="355"/>
            <p14:sldId id="382"/>
            <p14:sldId id="354"/>
            <p14:sldId id="380"/>
            <p14:sldId id="381"/>
            <p14:sldId id="384"/>
            <p14:sldId id="319"/>
            <p14:sldId id="404"/>
            <p14:sldId id="406"/>
            <p14:sldId id="407"/>
            <p14:sldId id="410"/>
            <p14:sldId id="408"/>
            <p14:sldId id="414"/>
            <p14:sldId id="415"/>
            <p14:sldId id="412"/>
            <p14:sldId id="413"/>
            <p14:sldId id="416"/>
            <p14:sldId id="403"/>
            <p14:sldId id="356"/>
            <p14:sldId id="31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86"/>
            <p14:sldId id="365"/>
            <p14:sldId id="367"/>
            <p14:sldId id="378"/>
            <p14:sldId id="376"/>
            <p14:sldId id="379"/>
            <p14:sldId id="366"/>
            <p14:sldId id="385"/>
            <p14:sldId id="348"/>
            <p14:sldId id="349"/>
            <p14:sldId id="387"/>
            <p14:sldId id="388"/>
            <p14:sldId id="390"/>
            <p14:sldId id="391"/>
            <p14:sldId id="394"/>
            <p14:sldId id="393"/>
            <p14:sldId id="392"/>
            <p14:sldId id="395"/>
            <p14:sldId id="313"/>
            <p14:sldId id="396"/>
            <p14:sldId id="397"/>
            <p14:sldId id="314"/>
            <p14:sldId id="322"/>
            <p14:sldId id="317"/>
            <p14:sldId id="398"/>
            <p14:sldId id="323"/>
            <p14:sldId id="399"/>
            <p14:sldId id="400"/>
            <p14:sldId id="303"/>
            <p14:sldId id="324"/>
            <p14:sldId id="401"/>
            <p14:sldId id="325"/>
            <p14:sldId id="402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0" autoAdjust="0"/>
    <p:restoredTop sz="67239" autoAdjust="0"/>
  </p:normalViewPr>
  <p:slideViewPr>
    <p:cSldViewPr snapToGrid="0" snapToObjects="1">
      <p:cViewPr varScale="1">
        <p:scale>
          <a:sx n="79" d="100"/>
          <a:sy n="79" d="100"/>
        </p:scale>
        <p:origin x="13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3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12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6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6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2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3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49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bit.ly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/3qs51XU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33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7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6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76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18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9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6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7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1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2: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Demographic and Health Surveys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dhsprogram.com</a:t>
            </a:r>
            <a:r>
              <a:rPr lang="en-US" sz="3200" b="0" i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B396-4761-C10D-8E75-49AC326F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552372"/>
            <a:ext cx="7772400" cy="33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Global Database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E549-D049-C9DB-B230-70096CE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1126"/>
            <a:ext cx="7772400" cy="34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Verena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www.viralemergence.org</a:t>
            </a:r>
            <a:r>
              <a:rPr lang="en-US" sz="3200" b="0" i="1" dirty="0"/>
              <a:t>/data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A69CB-6093-8ED6-1545-4286AD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06" y="1718091"/>
            <a:ext cx="8362123" cy="3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9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IDEA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ghssidea.org</a:t>
            </a:r>
            <a:r>
              <a:rPr lang="en-US" sz="3200" b="0" i="1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5DB86-A682-D24D-6480-C5031BA4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23563"/>
            <a:ext cx="7772400" cy="33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What other datasets have you used for work or school? </a:t>
            </a:r>
          </a:p>
        </p:txBody>
      </p:sp>
    </p:spTree>
    <p:extLst>
      <p:ext uri="{BB962C8B-B14F-4D97-AF65-F5344CB8AC3E}">
        <p14:creationId xmlns:p14="http://schemas.microsoft.com/office/powerpoint/2010/main" val="400251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Exploring the UN SDG Database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51818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Sustainable Development Goals (SDG)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69" y="1233096"/>
            <a:ext cx="82842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2030 Agenda for Sustainable Development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adopted by all UN Member States in 2015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 17 Sustainable Development Goals (SDGs)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efforts coordinated and supported by UN Department of Economic and Social Affairs (UNDESA)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Goals are broad, with thematic areas including water, energy, climate, oceans, urbanization, transport, science and technology, and safety/security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EE3F4-F2CD-3C3E-B22A-85DA1B6B1871}"/>
              </a:ext>
            </a:extLst>
          </p:cNvPr>
          <p:cNvSpPr txBox="1"/>
          <p:nvPr/>
        </p:nvSpPr>
        <p:spPr>
          <a:xfrm>
            <a:off x="202686" y="5501793"/>
            <a:ext cx="4629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Learn more at https://</a:t>
            </a:r>
            <a:r>
              <a:rPr lang="en-US" sz="1000" dirty="0" err="1"/>
              <a:t>sdgs.un.org</a:t>
            </a:r>
            <a:r>
              <a:rPr lang="en-US" sz="1000" dirty="0"/>
              <a:t>/goals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804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265922" y="1233096"/>
            <a:ext cx="37509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Spend a few minutes learning more about the UN SDGs at </a:t>
            </a:r>
            <a:r>
              <a:rPr lang="en-US" sz="2600" dirty="0" err="1"/>
              <a:t>sdgs.un.org</a:t>
            </a:r>
            <a:r>
              <a:rPr lang="en-US" sz="2600" dirty="0"/>
              <a:t>/goals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FC633-DB55-B8D1-817B-3F1FD433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30" y="877881"/>
            <a:ext cx="4861248" cy="46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869AB-8400-15FA-0A41-38E42D41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2631"/>
            <a:ext cx="77724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7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869AB-8400-15FA-0A41-38E42D41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2631"/>
            <a:ext cx="7772400" cy="383930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38D13-CC1D-5152-E95C-928FE28881A1}"/>
              </a:ext>
            </a:extLst>
          </p:cNvPr>
          <p:cNvSpPr/>
          <p:nvPr/>
        </p:nvSpPr>
        <p:spPr>
          <a:xfrm>
            <a:off x="685800" y="4198032"/>
            <a:ext cx="2465614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8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CC09A-460B-AC0E-16BF-B9DEE9EE6DAA}"/>
              </a:ext>
            </a:extLst>
          </p:cNvPr>
          <p:cNvSpPr txBox="1"/>
          <p:nvPr/>
        </p:nvSpPr>
        <p:spPr>
          <a:xfrm>
            <a:off x="429869" y="979468"/>
            <a:ext cx="82842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 </a:t>
            </a:r>
            <a:r>
              <a:rPr lang="en-US" sz="2600" dirty="0"/>
              <a:t>what data management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Identify</a:t>
            </a:r>
            <a:r>
              <a:rPr lang="en-US" sz="2600" dirty="0"/>
              <a:t> some interesting sources of healthcare and public health data (if you don’t already have your own)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Load and clean</a:t>
            </a:r>
            <a:r>
              <a:rPr lang="en-US" sz="2600" dirty="0"/>
              <a:t> your first dataset in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 about and implement </a:t>
            </a:r>
            <a:r>
              <a:rPr lang="en-US" sz="2600" dirty="0"/>
              <a:t>best practices for: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documenting your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dictionaries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doing reproducible research in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D5C85-427C-EA62-0816-7DED62E7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063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2027404" y="4018418"/>
            <a:ext cx="5059196" cy="7005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BD890A-3FEF-2205-4E2F-CDDB098C0643}"/>
              </a:ext>
            </a:extLst>
          </p:cNvPr>
          <p:cNvSpPr/>
          <p:nvPr/>
        </p:nvSpPr>
        <p:spPr>
          <a:xfrm>
            <a:off x="2027404" y="2608642"/>
            <a:ext cx="1559439" cy="35026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76CC42-9EB6-6924-9367-4E5ECDD1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9425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1880446" y="3176700"/>
            <a:ext cx="1287296" cy="406625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3EB5A6-C86B-72B5-B9BF-7834A35122C2}"/>
              </a:ext>
            </a:extLst>
          </p:cNvPr>
          <p:cNvSpPr/>
          <p:nvPr/>
        </p:nvSpPr>
        <p:spPr>
          <a:xfrm>
            <a:off x="3696970" y="2362474"/>
            <a:ext cx="1559439" cy="35026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76CC42-9EB6-6924-9367-4E5ECDD1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9425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5680952" y="4915388"/>
            <a:ext cx="1287296" cy="406625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1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E1CB0D-6186-E526-93B8-DB8C04B1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567613"/>
            <a:ext cx="7772400" cy="3944786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EBE46-2AE6-DC1D-7357-F6608D7217E5}"/>
              </a:ext>
            </a:extLst>
          </p:cNvPr>
          <p:cNvSpPr/>
          <p:nvPr/>
        </p:nvSpPr>
        <p:spPr>
          <a:xfrm>
            <a:off x="3118757" y="4865117"/>
            <a:ext cx="604158" cy="42527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CC3B-5C4C-11E7-32C5-D89B9AE6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1" y="1781786"/>
            <a:ext cx="8255278" cy="136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2FAA5-C154-B628-3E23-6EED52D27391}"/>
              </a:ext>
            </a:extLst>
          </p:cNvPr>
          <p:cNvSpPr txBox="1"/>
          <p:nvPr/>
        </p:nvSpPr>
        <p:spPr>
          <a:xfrm>
            <a:off x="757438" y="3837215"/>
            <a:ext cx="74385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For larger file downloads, you may need to share your email and receive access to a file by email</a:t>
            </a:r>
          </a:p>
        </p:txBody>
      </p:sp>
    </p:spTree>
    <p:extLst>
      <p:ext uri="{BB962C8B-B14F-4D97-AF65-F5344CB8AC3E}">
        <p14:creationId xmlns:p14="http://schemas.microsoft.com/office/powerpoint/2010/main" val="5673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demo</a:t>
            </a:r>
          </a:p>
          <a:p>
            <a:pPr algn="l"/>
            <a:r>
              <a:rPr lang="en-US" sz="2800" i="0" dirty="0">
                <a:solidFill>
                  <a:schemeClr val="bg1"/>
                </a:solidFill>
                <a:latin typeface="Helvetica Neue"/>
                <a:cs typeface="Helvetica Neue"/>
              </a:rPr>
              <a:t>(see day2/demo in </a:t>
            </a:r>
            <a:r>
              <a:rPr lang="en-US" sz="2800" i="0" dirty="0" err="1">
                <a:solidFill>
                  <a:schemeClr val="bg1"/>
                </a:solidFill>
                <a:latin typeface="Helvetica Neue"/>
                <a:cs typeface="Helvetica Neue"/>
              </a:rPr>
              <a:t>github</a:t>
            </a:r>
            <a:r>
              <a:rPr lang="en-US" sz="2800" i="0" dirty="0">
                <a:solidFill>
                  <a:schemeClr val="bg1"/>
                </a:solidFill>
                <a:latin typeface="Helvetica Neue"/>
                <a:cs typeface="Helvetica Neue"/>
              </a:rPr>
              <a:t> for materials)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9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Loading datasets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Raw data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70" y="1233096"/>
            <a:ext cx="8093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We’re going to talk about structured, flat files today, but there are many types of data that R can work with!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Excel: proprietary file format (Microsoft), but common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CSV: comma-separated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TSV: tab-separated values</a:t>
            </a:r>
          </a:p>
        </p:txBody>
      </p:sp>
    </p:spTree>
    <p:extLst>
      <p:ext uri="{BB962C8B-B14F-4D97-AF65-F5344CB8AC3E}">
        <p14:creationId xmlns:p14="http://schemas.microsoft.com/office/powerpoint/2010/main" val="164810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774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46FA-226A-B31A-EF13-C6356C72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8252"/>
            <a:ext cx="7772400" cy="41548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33E0FB-AFF8-28F2-118E-18C2CD113B89}"/>
              </a:ext>
            </a:extLst>
          </p:cNvPr>
          <p:cNvSpPr/>
          <p:nvPr/>
        </p:nvSpPr>
        <p:spPr>
          <a:xfrm>
            <a:off x="6004407" y="1193574"/>
            <a:ext cx="1024191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0426E-5751-1D79-8BDE-C3DEC504DF14}"/>
              </a:ext>
            </a:extLst>
          </p:cNvPr>
          <p:cNvSpPr txBox="1"/>
          <p:nvPr/>
        </p:nvSpPr>
        <p:spPr>
          <a:xfrm>
            <a:off x="6122363" y="2113425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button</a:t>
            </a:r>
          </a:p>
        </p:txBody>
      </p:sp>
    </p:spTree>
    <p:extLst>
      <p:ext uri="{BB962C8B-B14F-4D97-AF65-F5344CB8AC3E}">
        <p14:creationId xmlns:p14="http://schemas.microsoft.com/office/powerpoint/2010/main" val="332920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What is data management?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4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287F7-4093-A9E1-FE6B-C1A601EB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30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6020736" y="1203264"/>
            <a:ext cx="1359779" cy="154674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45629" y="3646329"/>
            <a:ext cx="241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Several default options of data types, including Excel. Here, I’ll select the first option, using base 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03740F7-C8BE-F48C-613E-52DF35C57C7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306858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B84C84-E755-31D3-FA3C-9EC3D0A8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7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690208" y="1120027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your data file, you might need to look around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E030B1-0148-25AD-85F3-A7ADC23DD58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98375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2BD79-1389-A66D-55B4-9617E15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22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2291920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13129-897A-2380-E4B2-0A76BC39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0" y="877881"/>
            <a:ext cx="5458250" cy="44785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091761" y="1730374"/>
            <a:ext cx="2141296" cy="32316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3023975" y="3167743"/>
            <a:ext cx="3835514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I needed to tell R that this dataset does have a heading</a:t>
            </a:r>
          </a:p>
        </p:txBody>
      </p:sp>
    </p:spTree>
    <p:extLst>
      <p:ext uri="{BB962C8B-B14F-4D97-AF65-F5344CB8AC3E}">
        <p14:creationId xmlns:p14="http://schemas.microsoft.com/office/powerpoint/2010/main" val="138939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A92133-2A9B-7A2D-09DF-8F7BBF0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96" y="877880"/>
            <a:ext cx="5444051" cy="447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5000455" y="4899730"/>
            <a:ext cx="1073516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 the heading!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1B4F-59DB-C6CC-1F39-A9EFE5BBC0E4}"/>
              </a:ext>
            </a:extLst>
          </p:cNvPr>
          <p:cNvSpPr txBox="1"/>
          <p:nvPr/>
        </p:nvSpPr>
        <p:spPr>
          <a:xfrm>
            <a:off x="6644747" y="5027379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489826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75519" y="1168958"/>
            <a:ext cx="5458249" cy="231865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1937657" y="1427906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are our data!</a:t>
            </a:r>
          </a:p>
        </p:txBody>
      </p:sp>
    </p:spTree>
    <p:extLst>
      <p:ext uri="{BB962C8B-B14F-4D97-AF65-F5344CB8AC3E}">
        <p14:creationId xmlns:p14="http://schemas.microsoft.com/office/powerpoint/2010/main" val="392950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009171"/>
            <a:ext cx="5458249" cy="38765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91427" y="3956812"/>
            <a:ext cx="229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Studio automatically write code for us, see </a:t>
            </a:r>
            <a:r>
              <a:rPr lang="en-US" dirty="0" err="1">
                <a:solidFill>
                  <a:schemeClr val="bg1"/>
                </a:solidFill>
              </a:rPr>
              <a:t>read.delim</a:t>
            </a:r>
            <a:r>
              <a:rPr lang="en-US" dirty="0">
                <a:solidFill>
                  <a:schemeClr val="bg1"/>
                </a:solidFill>
              </a:rPr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723111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102476"/>
            <a:ext cx="1594965" cy="423375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72765" y="3956812"/>
            <a:ext cx="258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the View() function told R to show us the data table above</a:t>
            </a:r>
          </a:p>
        </p:txBody>
      </p:sp>
    </p:spTree>
    <p:extLst>
      <p:ext uri="{BB962C8B-B14F-4D97-AF65-F5344CB8AC3E}">
        <p14:creationId xmlns:p14="http://schemas.microsoft.com/office/powerpoint/2010/main" val="3735390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5306438" y="1617386"/>
            <a:ext cx="3026460" cy="923330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294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525178" y="2618783"/>
            <a:ext cx="809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bit.ly</a:t>
            </a:r>
            <a:r>
              <a:rPr lang="en-US" sz="3600" dirty="0"/>
              <a:t>/3N56ZFp</a:t>
            </a:r>
          </a:p>
        </p:txBody>
      </p:sp>
    </p:spTree>
    <p:extLst>
      <p:ext uri="{BB962C8B-B14F-4D97-AF65-F5344CB8AC3E}">
        <p14:creationId xmlns:p14="http://schemas.microsoft.com/office/powerpoint/2010/main" val="18973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A1C0-B85D-EC16-2E15-27A79BA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5" y="868679"/>
            <a:ext cx="4695002" cy="447076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252794" y="1151453"/>
            <a:ext cx="37252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management is the practice of creating, maintaining, documenting, and securing data.</a:t>
            </a: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It includes data cleaning, among many other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8DF7-9F95-C2F1-D861-16E63F2730F9}"/>
              </a:ext>
            </a:extLst>
          </p:cNvPr>
          <p:cNvSpPr txBox="1"/>
          <p:nvPr/>
        </p:nvSpPr>
        <p:spPr>
          <a:xfrm>
            <a:off x="108252" y="564910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Graphic from https://</a:t>
            </a:r>
            <a:r>
              <a:rPr lang="en-US" sz="1000" dirty="0" err="1"/>
              <a:t>datamanagement.iu.edu</a:t>
            </a:r>
            <a:r>
              <a:rPr lang="en-US" sz="1000" dirty="0"/>
              <a:t>/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02310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2776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8061822" y="2144729"/>
            <a:ext cx="536826" cy="47405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2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78464-689A-3B4C-16E3-8EB7823E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727520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6802865" y="2297200"/>
            <a:ext cx="883396" cy="40930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4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429870" y="1233096"/>
            <a:ext cx="8093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 to </a:t>
            </a:r>
            <a:r>
              <a:rPr lang="en-US" sz="2600" dirty="0" err="1"/>
              <a:t>bit.ly</a:t>
            </a:r>
            <a:r>
              <a:rPr lang="en-US" sz="2600" dirty="0"/>
              <a:t>/</a:t>
            </a:r>
            <a:r>
              <a:rPr lang="en-US" sz="2600" dirty="0" err="1"/>
              <a:t>ghss</a:t>
            </a:r>
            <a:r>
              <a:rPr lang="en-US" sz="2600" dirty="0"/>
              <a:t>-diplomacy-data-countries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Download file “</a:t>
            </a:r>
            <a:r>
              <a:rPr lang="en-US" sz="2600" dirty="0" err="1"/>
              <a:t>countries.tsv</a:t>
            </a:r>
            <a:r>
              <a:rPr lang="en-US" sz="2600" dirty="0"/>
              <a:t>”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Save it somewhere on your computer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 it into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If you have issues, you can also try                                                                      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read.delim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("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raw.githubusercontent.com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seaneff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/data-science-basics-2023/main/day2/exercise/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countries.tsv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7766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structures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9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Structures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D7B8F-B9AB-5720-087E-1A75A0241263}"/>
              </a:ext>
            </a:extLst>
          </p:cNvPr>
          <p:cNvSpPr txBox="1"/>
          <p:nvPr/>
        </p:nvSpPr>
        <p:spPr>
          <a:xfrm>
            <a:off x="429870" y="1233096"/>
            <a:ext cx="80936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Yesterday we discussed vectors, today, we’re going to talk about other types of data structures in R. There are a few different types, but the ones we’ll talk about this week are: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vectors: group of data elements of a certain type (1D)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matrix: group of data elements of a certain type (2D)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frame: group of data elements with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20220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2313992" y="1181254"/>
            <a:ext cx="1045028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Dataframe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0" y="1181254"/>
            <a:ext cx="9144000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find a logical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string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numeric vector?</a:t>
            </a:r>
          </a:p>
        </p:txBody>
      </p:sp>
    </p:spTree>
    <p:extLst>
      <p:ext uri="{BB962C8B-B14F-4D97-AF65-F5344CB8AC3E}">
        <p14:creationId xmlns:p14="http://schemas.microsoft.com/office/powerpoint/2010/main" val="3476616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head()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D294-9CEB-7169-D001-FC87C919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1751099"/>
            <a:ext cx="8341567" cy="3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does data cleaning involve?</a:t>
            </a:r>
          </a:p>
          <a:p>
            <a:r>
              <a:rPr lang="en-US" sz="3200" i="1" dirty="0"/>
              <a:t>Better question: what doesn’t it involve?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722953"/>
            <a:ext cx="7225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cleaning tasks depending on what types of data you’re working with and where you got them!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and addressing missing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Fixing “weird” characters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Combining multiple datasets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Deduplicating lists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other discrepancies…</a:t>
            </a:r>
          </a:p>
        </p:txBody>
      </p:sp>
    </p:spTree>
    <p:extLst>
      <p:ext uri="{BB962C8B-B14F-4D97-AF65-F5344CB8AC3E}">
        <p14:creationId xmlns:p14="http://schemas.microsoft.com/office/powerpoint/2010/main" val="2083701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10C55-3EA9-93B1-1C11-456EB459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1593003"/>
            <a:ext cx="5380887" cy="410285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View() function</a:t>
            </a:r>
          </a:p>
        </p:txBody>
      </p:sp>
    </p:spTree>
    <p:extLst>
      <p:ext uri="{BB962C8B-B14F-4D97-AF65-F5344CB8AC3E}">
        <p14:creationId xmlns:p14="http://schemas.microsoft.com/office/powerpoint/2010/main" val="3755613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F40BC-299C-98C4-397C-BF5AEFC5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2" y="1194318"/>
            <a:ext cx="7092876" cy="41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Accessing subsets of data</a:t>
            </a:r>
          </a:p>
          <a:p>
            <a:r>
              <a:rPr lang="en-US" sz="3200" b="0" i="1" dirty="0"/>
              <a:t>Using $ to call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CF79-8C9C-B787-9389-3A829EE7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642453"/>
            <a:ext cx="7772400" cy="35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five minutes to explore this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rows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columns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use “$” to select a vector?</a:t>
            </a:r>
          </a:p>
        </p:txBody>
      </p:sp>
    </p:spTree>
    <p:extLst>
      <p:ext uri="{BB962C8B-B14F-4D97-AF65-F5344CB8AC3E}">
        <p14:creationId xmlns:p14="http://schemas.microsoft.com/office/powerpoint/2010/main" val="356254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3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82A-1935-B03C-B6F5-25B3E4B1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6" y="1054271"/>
            <a:ext cx="7053281" cy="42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2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0158-35E9-74D6-72AE-313CCC68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7A669-64F8-274D-5963-E121FD3B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4" y="877881"/>
            <a:ext cx="7277216" cy="4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0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Ask questions about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6FC5-5AC7-E103-E079-B2244A1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9436"/>
            <a:ext cx="7772400" cy="34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8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Documenting your data, code, and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Some useful sources of global health security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6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041023"/>
            <a:ext cx="85648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Throughout your analysis, documentation might be the single most important, and also the single most under-appreciated step of the process.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Documentation is helpful for 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current you: writing out simple, clear, documentation helps you think clearly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future you: you’ll inevitably forget </a:t>
            </a:r>
            <a:r>
              <a:rPr lang="en-US" sz="2600" i="1" dirty="0"/>
              <a:t>why</a:t>
            </a:r>
            <a:r>
              <a:rPr lang="en-US" sz="2600" dirty="0"/>
              <a:t> you did certain things, even if you can see your old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others: hopefully other people will also use your work, and they need to know about it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26674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287244"/>
            <a:ext cx="81589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Different materials, and different types of analysis benefit from different types of documentation.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Datasets: </a:t>
            </a:r>
            <a:r>
              <a:rPr lang="en-US" sz="2600" dirty="0"/>
              <a:t>Data dictionaries, rules to generate datasets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Code: </a:t>
            </a:r>
            <a:r>
              <a:rPr lang="en-US" sz="2600" dirty="0"/>
              <a:t>Comments in code, README files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Analysis/Results: </a:t>
            </a:r>
            <a:r>
              <a:rPr lang="en-US" sz="2600" dirty="0"/>
              <a:t>Methods documentation, in a word document, a google document, or in </a:t>
            </a:r>
            <a:r>
              <a:rPr lang="en-US" sz="2600" dirty="0" err="1"/>
              <a:t>github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12208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The most common way to document a dataset is a data dictionary. At a minimum, data dictionaries: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Define the columns (“fields”) of a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Specify what a row corresponds to (e.g., one country)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Give context about what the data are, including where they come from and how often they are updated</a:t>
            </a:r>
          </a:p>
        </p:txBody>
      </p:sp>
    </p:spTree>
    <p:extLst>
      <p:ext uri="{BB962C8B-B14F-4D97-AF65-F5344CB8AC3E}">
        <p14:creationId xmlns:p14="http://schemas.microsoft.com/office/powerpoint/2010/main" val="311602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dictionaries come in lots of formats and flavors. Work with the type that makes the most sense for who you are trying to communicate with.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You can see in the course references/ folder for today a few different examples of data dictionaries, with URLs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30478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E414-857F-9E84-CD32-AE745FC2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" y="1843580"/>
            <a:ext cx="8544022" cy="317084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838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E27D51-253D-FE11-7209-D75F6A1ECFE2}"/>
              </a:ext>
            </a:extLst>
          </p:cNvPr>
          <p:cNvSpPr txBox="1"/>
          <p:nvPr/>
        </p:nvSpPr>
        <p:spPr>
          <a:xfrm>
            <a:off x="429869" y="1715915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we start writing code, it’s helpful to leave “notes” for yourself and others reminding yourself what you did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Comments can also help break code into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6AA9-97B0-1245-B8D5-41AF9569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367" y="3429000"/>
            <a:ext cx="6172201" cy="2259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A1773-7821-9B45-058F-0B91C117175A}"/>
              </a:ext>
            </a:extLst>
          </p:cNvPr>
          <p:cNvSpPr txBox="1"/>
          <p:nvPr/>
        </p:nvSpPr>
        <p:spPr>
          <a:xfrm>
            <a:off x="149434" y="5668362"/>
            <a:ext cx="971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Comic by XKCD</a:t>
            </a:r>
            <a:endParaRPr lang="en-US" sz="1000" u="sng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299ACD2-E0E9-6545-E592-A9A1491C6936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472615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A5DF1-9C6F-A7C3-78EE-70E838F7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6" y="1596338"/>
            <a:ext cx="7888928" cy="410685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C229B28-35EB-34F8-6DDF-E055676D3E5C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98021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README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8" y="1449381"/>
            <a:ext cx="8415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README files summarize the contents of a specific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Common in </a:t>
            </a:r>
            <a:r>
              <a:rPr lang="en-US" sz="2600" dirty="0" err="1"/>
              <a:t>github</a:t>
            </a:r>
            <a:r>
              <a:rPr lang="en-US" sz="2600" dirty="0"/>
              <a:t>, rendered using Markdown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189B8-2352-5CAB-B33F-07718CC3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7" y="2729201"/>
            <a:ext cx="3936859" cy="2735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45A1D-9ED9-9C5E-60C0-AF4A4CAD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75" y="2729201"/>
            <a:ext cx="3657597" cy="2716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2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7A73-FD0F-F9C0-9323-345EEC553F9C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won’t cover it in detail in this workshop, but R is a great way to ensure that your code, and your results, are well documented and reproducible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 a single version of a </a:t>
            </a:r>
            <a:r>
              <a:rPr lang="en-US" sz="2600" b="1" dirty="0"/>
              <a:t>clean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 and version your </a:t>
            </a:r>
            <a:r>
              <a:rPr lang="en-US" sz="2600" b="1" dirty="0"/>
              <a:t>data cleaning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Store your </a:t>
            </a:r>
            <a:r>
              <a:rPr lang="en-US" sz="2600" b="1" dirty="0"/>
              <a:t>code, results, &amp; documentation </a:t>
            </a:r>
            <a:r>
              <a:rPr lang="en-US" sz="2600" dirty="0"/>
              <a:t>in one spot</a:t>
            </a:r>
          </a:p>
        </p:txBody>
      </p:sp>
    </p:spTree>
    <p:extLst>
      <p:ext uri="{BB962C8B-B14F-4D97-AF65-F5344CB8AC3E}">
        <p14:creationId xmlns:p14="http://schemas.microsoft.com/office/powerpoint/2010/main" val="3435457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  <a:p>
            <a:r>
              <a:rPr lang="en-US" sz="3200" b="0" i="1" dirty="0"/>
              <a:t>R 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7C278-9998-ED9C-E647-B7EECD21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9" y="1898425"/>
            <a:ext cx="8446881" cy="3061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91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WHO Global Health Observatory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www.who.int</a:t>
            </a:r>
            <a:r>
              <a:rPr lang="en-US" sz="3200" b="0" i="1" dirty="0"/>
              <a:t>/data/</a:t>
            </a:r>
            <a:r>
              <a:rPr lang="en-US" sz="3200" b="0" i="1" dirty="0" err="1"/>
              <a:t>gho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5-D230-6DA3-EA73-99D41D60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" y="1612668"/>
            <a:ext cx="8754644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4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9B0D-D650-2BB7-4974-7307466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65515"/>
            <a:ext cx="8282666" cy="383198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OECD Health Data Repository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data.oecd.org</a:t>
            </a:r>
            <a:r>
              <a:rPr lang="en-US" sz="3200" b="0" i="1" dirty="0"/>
              <a:t>/</a:t>
            </a:r>
            <a:r>
              <a:rPr lang="en-US" sz="3200" b="0" i="1" dirty="0" err="1"/>
              <a:t>health.htm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15344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9D73-70F4-B0A0-E897-5CE0F5E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" y="1449381"/>
            <a:ext cx="8262257" cy="434264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OCHA Humanitarian Data Exchange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data.humdata.org</a:t>
            </a:r>
            <a:r>
              <a:rPr lang="en-US" sz="3200" b="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442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13369</TotalTime>
  <Words>1502</Words>
  <Application>Microsoft Macintosh PowerPoint</Application>
  <PresentationFormat>On-screen Show (4:3)</PresentationFormat>
  <Paragraphs>238</Paragraphs>
  <Slides>70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325</cp:revision>
  <cp:lastPrinted>2018-07-26T19:34:42Z</cp:lastPrinted>
  <dcterms:created xsi:type="dcterms:W3CDTF">2012-07-27T14:34:45Z</dcterms:created>
  <dcterms:modified xsi:type="dcterms:W3CDTF">2023-06-13T15:01:47Z</dcterms:modified>
</cp:coreProperties>
</file>